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06" r:id="rId3"/>
    <p:sldId id="318" r:id="rId4"/>
    <p:sldId id="320" r:id="rId5"/>
    <p:sldId id="322" r:id="rId6"/>
    <p:sldId id="327" r:id="rId7"/>
    <p:sldId id="328" r:id="rId8"/>
    <p:sldId id="313" r:id="rId9"/>
    <p:sldId id="315"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80"/>
    <a:srgbClr val="006666"/>
    <a:srgbClr val="0000CC"/>
    <a:srgbClr val="742C2A"/>
    <a:srgbClr val="0000FF"/>
    <a:srgbClr val="3366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68" autoAdjust="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FC80518-5A1B-4CB6-A983-B4B364CF9979}" type="datetimeFigureOut">
              <a:rPr lang="en-US" smtClean="0"/>
              <a:t>2/20/2018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6CAA59BF-AA30-4180-B004-7C887CBFDCCE}" type="slidenum">
              <a:rPr lang="en-US" smtClean="0"/>
              <a:t>‹#›</a:t>
            </a:fld>
            <a:endParaRPr lang="en-US"/>
          </a:p>
        </p:txBody>
      </p:sp>
    </p:spTree>
    <p:extLst>
      <p:ext uri="{BB962C8B-B14F-4D97-AF65-F5344CB8AC3E}">
        <p14:creationId xmlns:p14="http://schemas.microsoft.com/office/powerpoint/2010/main" val="520207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E75591B-8E2B-4C46-8C0A-D27DA3CE6D91}" type="datetimeFigureOut">
              <a:rPr lang="en-US" smtClean="0"/>
              <a:t>2/20/2018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2BBC9C8-0704-489B-9B56-36C73581C262}" type="slidenum">
              <a:rPr lang="en-US" smtClean="0"/>
              <a:t>‹#›</a:t>
            </a:fld>
            <a:endParaRPr lang="en-US"/>
          </a:p>
        </p:txBody>
      </p:sp>
    </p:spTree>
    <p:extLst>
      <p:ext uri="{BB962C8B-B14F-4D97-AF65-F5344CB8AC3E}">
        <p14:creationId xmlns:p14="http://schemas.microsoft.com/office/powerpoint/2010/main" val="186921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response to my question, Vanuatu’s Director of Ports said his number one problem is “Berthing priorities”.   The port can accommodate just one ship at a time and due to Government’s services/tourism-driven economic policy priority, cruise liners will always be given the first chance to berth. Container ships will have to wait.</a:t>
            </a:r>
          </a:p>
        </p:txBody>
      </p:sp>
      <p:sp>
        <p:nvSpPr>
          <p:cNvPr id="4" name="Slide Number Placeholder 3"/>
          <p:cNvSpPr>
            <a:spLocks noGrp="1"/>
          </p:cNvSpPr>
          <p:nvPr>
            <p:ph type="sldNum" sz="quarter" idx="10"/>
          </p:nvPr>
        </p:nvSpPr>
        <p:spPr/>
        <p:txBody>
          <a:bodyPr/>
          <a:lstStyle/>
          <a:p>
            <a:fld id="{A2BBC9C8-0704-489B-9B56-36C73581C262}" type="slidenum">
              <a:rPr lang="en-US" smtClean="0"/>
              <a:t>6</a:t>
            </a:fld>
            <a:endParaRPr lang="en-US"/>
          </a:p>
        </p:txBody>
      </p:sp>
    </p:spTree>
    <p:extLst>
      <p:ext uri="{BB962C8B-B14F-4D97-AF65-F5344CB8AC3E}">
        <p14:creationId xmlns:p14="http://schemas.microsoft.com/office/powerpoint/2010/main" val="194487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Fiji Industries normally exports 200 containers of cement powder per month to PICs including MSG.  However, following technical inspections, the weight restriction for this bridge which connects industrial areas (left) to Suva Port (right) was reduced from 25t to 18t.  Containerized cement powder exports to MSG countries weighing 25-30t now had to be halved, taken across, then re-packed at the other end of the bridge prior to shipment.</a:t>
            </a:r>
          </a:p>
        </p:txBody>
      </p:sp>
      <p:sp>
        <p:nvSpPr>
          <p:cNvPr id="4" name="Slide Number Placeholder 3"/>
          <p:cNvSpPr>
            <a:spLocks noGrp="1"/>
          </p:cNvSpPr>
          <p:nvPr>
            <p:ph type="sldNum" sz="quarter" idx="10"/>
          </p:nvPr>
        </p:nvSpPr>
        <p:spPr/>
        <p:txBody>
          <a:bodyPr/>
          <a:lstStyle/>
          <a:p>
            <a:fld id="{A2BBC9C8-0704-489B-9B56-36C73581C262}" type="slidenum">
              <a:rPr lang="en-US" smtClean="0"/>
              <a:t>7</a:t>
            </a:fld>
            <a:endParaRPr lang="en-US"/>
          </a:p>
        </p:txBody>
      </p:sp>
    </p:spTree>
    <p:extLst>
      <p:ext uri="{BB962C8B-B14F-4D97-AF65-F5344CB8AC3E}">
        <p14:creationId xmlns:p14="http://schemas.microsoft.com/office/powerpoint/2010/main" val="403369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80352-5A50-4383-BCCC-C12D69F334C2}" type="datetimeFigureOut">
              <a:rPr lang="en-US" smtClean="0"/>
              <a:pPr/>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47CC5B-F85C-42B0-8C59-AFF44CBE1F7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80352-5A50-4383-BCCC-C12D69F334C2}" type="datetimeFigureOut">
              <a:rPr lang="en-US" smtClean="0"/>
              <a:pPr/>
              <a:t>2/20/2018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7CC5B-F85C-42B0-8C59-AFF44CBE1F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mailto:h.sanday@msg.int"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878" y="1600200"/>
            <a:ext cx="8763000" cy="1224563"/>
          </a:xfrm>
        </p:spPr>
        <p:txBody>
          <a:bodyPr>
            <a:normAutofit fontScale="90000"/>
          </a:bodyPr>
          <a:lstStyle/>
          <a:p>
            <a:br>
              <a:rPr lang="en-US" b="1" dirty="0"/>
            </a:br>
            <a:br>
              <a:rPr lang="en-US" b="1" dirty="0"/>
            </a:br>
            <a:br>
              <a:rPr lang="en-US" b="1" dirty="0"/>
            </a:br>
            <a:br>
              <a:rPr lang="en-US" b="1" dirty="0"/>
            </a:br>
            <a:br>
              <a:rPr lang="en-US" b="1" dirty="0"/>
            </a:br>
            <a:r>
              <a:rPr lang="en-US" sz="4000" b="1" dirty="0"/>
              <a:t>Efficiency of MSG Trade Facilitation Services</a:t>
            </a:r>
            <a:br>
              <a:rPr lang="en-US" sz="4000" b="1" dirty="0"/>
            </a:br>
            <a:br>
              <a:rPr lang="en-US" b="1" dirty="0"/>
            </a:br>
            <a:r>
              <a:rPr lang="en-US" sz="3100" b="1" i="1" dirty="0"/>
              <a:t>TradeCom II Building ACP Trade Capacity: Knowledge Sharing on Trade and Investment “Good Practices”</a:t>
            </a:r>
            <a:br>
              <a:rPr lang="en-US" sz="3100" b="1" i="1" dirty="0"/>
            </a:br>
            <a:br>
              <a:rPr lang="en-US" sz="3600" b="1" i="1" dirty="0"/>
            </a:br>
            <a:r>
              <a:rPr lang="en-US" sz="2200" b="1" i="1" dirty="0"/>
              <a:t>Henry Sanday (</a:t>
            </a:r>
            <a:r>
              <a:rPr lang="en-US" sz="2200" b="1" i="1" dirty="0">
                <a:hlinkClick r:id="rId2"/>
              </a:rPr>
              <a:t>h.sanday@msg.int</a:t>
            </a:r>
            <a:r>
              <a:rPr lang="en-US" sz="2200" b="1" i="1" dirty="0"/>
              <a:t>),</a:t>
            </a:r>
            <a:br>
              <a:rPr lang="en-US" sz="2200" b="1" i="1" dirty="0"/>
            </a:br>
            <a:r>
              <a:rPr lang="en-US" sz="2200" b="1" i="1" dirty="0"/>
              <a:t>Trade and Investment Adviser</a:t>
            </a:r>
            <a:br>
              <a:rPr lang="en-US" sz="2200" b="1" i="1" dirty="0"/>
            </a:br>
            <a:r>
              <a:rPr lang="en-US" sz="2200" b="1" i="1" dirty="0"/>
              <a:t>Brussels, Belgium</a:t>
            </a:r>
            <a:br>
              <a:rPr lang="en-US" sz="2200" b="1" i="1" dirty="0"/>
            </a:br>
            <a:r>
              <a:rPr lang="en-US" sz="2200" b="1" i="1" dirty="0"/>
              <a:t>20-21 February 2018</a:t>
            </a:r>
          </a:p>
        </p:txBody>
      </p:sp>
      <p:pic>
        <p:nvPicPr>
          <p:cNvPr id="4" name="Picture 3" descr="MSG Logo Secretariat.tif"/>
          <p:cNvPicPr>
            <a:picLocks noChangeAspect="1"/>
          </p:cNvPicPr>
          <p:nvPr/>
        </p:nvPicPr>
        <p:blipFill>
          <a:blip r:embed="rId3" cstate="print"/>
          <a:stretch>
            <a:fillRect/>
          </a:stretch>
        </p:blipFill>
        <p:spPr>
          <a:xfrm>
            <a:off x="2590800" y="147037"/>
            <a:ext cx="3432146" cy="1224563"/>
          </a:xfrm>
          <a:prstGeom prst="rect">
            <a:avLst/>
          </a:prstGeom>
        </p:spPr>
      </p:pic>
      <p:grpSp>
        <p:nvGrpSpPr>
          <p:cNvPr id="10" name="Group 9"/>
          <p:cNvGrpSpPr/>
          <p:nvPr/>
        </p:nvGrpSpPr>
        <p:grpSpPr>
          <a:xfrm>
            <a:off x="190500" y="5857523"/>
            <a:ext cx="8763000" cy="838200"/>
            <a:chOff x="337457" y="5562600"/>
            <a:chExt cx="10537372" cy="914400"/>
          </a:xfrm>
        </p:grpSpPr>
        <p:pic>
          <p:nvPicPr>
            <p:cNvPr id="5" name="Picture 4" descr="FIJI.jpg"/>
            <p:cNvPicPr>
              <a:picLocks noChangeAspect="1"/>
            </p:cNvPicPr>
            <p:nvPr/>
          </p:nvPicPr>
          <p:blipFill>
            <a:blip r:embed="rId4" cstate="print"/>
            <a:stretch>
              <a:fillRect/>
            </a:stretch>
          </p:blipFill>
          <p:spPr>
            <a:xfrm>
              <a:off x="337457" y="5562600"/>
              <a:ext cx="2032000" cy="914400"/>
            </a:xfrm>
            <a:prstGeom prst="rect">
              <a:avLst/>
            </a:prstGeom>
          </p:spPr>
        </p:pic>
        <p:pic>
          <p:nvPicPr>
            <p:cNvPr id="6" name="Picture 5" descr="PANG.jpg"/>
            <p:cNvPicPr>
              <a:picLocks noChangeAspect="1"/>
            </p:cNvPicPr>
            <p:nvPr/>
          </p:nvPicPr>
          <p:blipFill>
            <a:blip r:embed="rId5" cstate="print"/>
            <a:stretch>
              <a:fillRect/>
            </a:stretch>
          </p:blipFill>
          <p:spPr>
            <a:xfrm>
              <a:off x="4724400" y="5562600"/>
              <a:ext cx="1959429" cy="881743"/>
            </a:xfrm>
            <a:prstGeom prst="rect">
              <a:avLst/>
            </a:prstGeom>
          </p:spPr>
        </p:pic>
        <p:pic>
          <p:nvPicPr>
            <p:cNvPr id="7" name="Picture 6" descr="SOI.jpg"/>
            <p:cNvPicPr>
              <a:picLocks noChangeAspect="1"/>
            </p:cNvPicPr>
            <p:nvPr/>
          </p:nvPicPr>
          <p:blipFill>
            <a:blip r:embed="rId6" cstate="print"/>
            <a:stretch>
              <a:fillRect/>
            </a:stretch>
          </p:blipFill>
          <p:spPr>
            <a:xfrm>
              <a:off x="6836229" y="5562600"/>
              <a:ext cx="1959429" cy="881743"/>
            </a:xfrm>
            <a:prstGeom prst="rect">
              <a:avLst/>
            </a:prstGeom>
          </p:spPr>
        </p:pic>
        <p:pic>
          <p:nvPicPr>
            <p:cNvPr id="8" name="Picture 7" descr="vu.jpg"/>
            <p:cNvPicPr>
              <a:picLocks noChangeAspect="1"/>
            </p:cNvPicPr>
            <p:nvPr/>
          </p:nvPicPr>
          <p:blipFill>
            <a:blip r:embed="rId7" cstate="print"/>
            <a:stretch>
              <a:fillRect/>
            </a:stretch>
          </p:blipFill>
          <p:spPr>
            <a:xfrm>
              <a:off x="8915400" y="5562600"/>
              <a:ext cx="1959429" cy="883813"/>
            </a:xfrm>
            <a:prstGeom prst="rect">
              <a:avLst/>
            </a:prstGeom>
          </p:spPr>
        </p:pic>
        <p:pic>
          <p:nvPicPr>
            <p:cNvPr id="9" name="Picture 8" descr="new-caledonia-flagnew copy.jpg"/>
            <p:cNvPicPr>
              <a:picLocks noChangeAspect="1"/>
            </p:cNvPicPr>
            <p:nvPr/>
          </p:nvPicPr>
          <p:blipFill>
            <a:blip r:embed="rId8" cstate="print"/>
            <a:stretch>
              <a:fillRect/>
            </a:stretch>
          </p:blipFill>
          <p:spPr>
            <a:xfrm>
              <a:off x="2514600" y="5562600"/>
              <a:ext cx="2078182" cy="91440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2E1C-92BF-451A-B1B4-2670A7FA7F90}"/>
              </a:ext>
            </a:extLst>
          </p:cNvPr>
          <p:cNvSpPr>
            <a:spLocks noGrp="1"/>
          </p:cNvSpPr>
          <p:nvPr>
            <p:ph type="title"/>
          </p:nvPr>
        </p:nvSpPr>
        <p:spPr>
          <a:xfrm>
            <a:off x="457200" y="301601"/>
            <a:ext cx="8229600" cy="1143000"/>
          </a:xfrm>
        </p:spPr>
        <p:txBody>
          <a:bodyPr>
            <a:normAutofit fontScale="90000"/>
          </a:bodyPr>
          <a:lstStyle/>
          <a:p>
            <a:r>
              <a:rPr lang="en-US" b="1" dirty="0"/>
              <a:t>Melanesian Spearhead Group (MSG)</a:t>
            </a:r>
          </a:p>
        </p:txBody>
      </p:sp>
      <p:sp>
        <p:nvSpPr>
          <p:cNvPr id="3" name="Content Placeholder 2">
            <a:extLst>
              <a:ext uri="{FF2B5EF4-FFF2-40B4-BE49-F238E27FC236}">
                <a16:creationId xmlns:a16="http://schemas.microsoft.com/office/drawing/2014/main" id="{C0646915-5E2F-4443-9F9B-69C128A67BD3}"/>
              </a:ext>
            </a:extLst>
          </p:cNvPr>
          <p:cNvSpPr>
            <a:spLocks noGrp="1"/>
          </p:cNvSpPr>
          <p:nvPr>
            <p:ph idx="1"/>
          </p:nvPr>
        </p:nvSpPr>
        <p:spPr>
          <a:xfrm>
            <a:off x="342900" y="1295400"/>
            <a:ext cx="8458200" cy="4681562"/>
          </a:xfrm>
        </p:spPr>
        <p:txBody>
          <a:bodyPr>
            <a:normAutofit/>
          </a:bodyPr>
          <a:lstStyle/>
          <a:p>
            <a:r>
              <a:rPr lang="en-US" sz="1800" b="1" dirty="0"/>
              <a:t>Genesis</a:t>
            </a:r>
            <a:r>
              <a:rPr lang="en-US" sz="1800" dirty="0"/>
              <a:t>: Political desire for decolonization and freedom, thus a stronger cultural, political, social and economic identity and link in Melanesia</a:t>
            </a:r>
          </a:p>
          <a:p>
            <a:r>
              <a:rPr lang="en-US" sz="1800" b="1" dirty="0"/>
              <a:t>Established</a:t>
            </a:r>
            <a:r>
              <a:rPr lang="en-US" sz="1800" dirty="0"/>
              <a:t>:</a:t>
            </a:r>
            <a:r>
              <a:rPr lang="en-US" sz="1800" b="1" dirty="0"/>
              <a:t> </a:t>
            </a:r>
            <a:r>
              <a:rPr lang="en-US" sz="1800" dirty="0"/>
              <a:t>1988</a:t>
            </a:r>
            <a:r>
              <a:rPr lang="en-US" sz="1800" b="1" dirty="0"/>
              <a:t>; Members</a:t>
            </a:r>
            <a:r>
              <a:rPr lang="en-US" sz="1800" dirty="0"/>
              <a:t>: Fiji, PNG, Solomon Islands, Vanuatu &amp; FLNKS</a:t>
            </a:r>
            <a:r>
              <a:rPr lang="en-US" sz="1800" b="1" dirty="0"/>
              <a:t> </a:t>
            </a:r>
          </a:p>
          <a:p>
            <a:r>
              <a:rPr lang="en-US" sz="1800" b="1" dirty="0"/>
              <a:t>Associate Member</a:t>
            </a:r>
            <a:r>
              <a:rPr lang="en-US" sz="1800" dirty="0"/>
              <a:t>: Indonesia (representing 5 Melanesian Provinces)</a:t>
            </a:r>
            <a:endParaRPr lang="en-US" sz="1800" b="1" dirty="0"/>
          </a:p>
          <a:p>
            <a:r>
              <a:rPr lang="en-US" sz="1800" b="1" dirty="0"/>
              <a:t>Observers:</a:t>
            </a:r>
            <a:r>
              <a:rPr lang="en-US" sz="1800" dirty="0"/>
              <a:t> Timor-Leste and United Liberation Movement for West Papua (ULMWP)</a:t>
            </a:r>
          </a:p>
          <a:p>
            <a:r>
              <a:rPr lang="en-US" sz="1800" b="1" dirty="0"/>
              <a:t>Secretariat</a:t>
            </a:r>
            <a:r>
              <a:rPr lang="en-US" sz="1800" dirty="0"/>
              <a:t>: Port Vila, Vanuatu; </a:t>
            </a:r>
            <a:r>
              <a:rPr lang="en-US" sz="1800" b="1" dirty="0"/>
              <a:t>Staff</a:t>
            </a:r>
            <a:r>
              <a:rPr lang="en-US" sz="1800" dirty="0"/>
              <a:t>: 12 Professional &amp; 10 Administrative/Support </a:t>
            </a:r>
          </a:p>
          <a:p>
            <a:r>
              <a:rPr lang="en-US" sz="1800" b="1" dirty="0"/>
              <a:t>Structure</a:t>
            </a:r>
            <a:r>
              <a:rPr lang="en-US" sz="1800" dirty="0"/>
              <a:t>: Executive, Governance &amp; Political Affairs, Sustainable Development, Economic Development, Trade &amp; Investment; and, Corporate Services </a:t>
            </a:r>
          </a:p>
        </p:txBody>
      </p:sp>
      <p:pic>
        <p:nvPicPr>
          <p:cNvPr id="5" name="Content Placeholder 4">
            <a:extLst>
              <a:ext uri="{FF2B5EF4-FFF2-40B4-BE49-F238E27FC236}">
                <a16:creationId xmlns:a16="http://schemas.microsoft.com/office/drawing/2014/main" id="{928EDADF-072B-45F6-88D3-BC379B1BB7E6}"/>
              </a:ext>
            </a:extLst>
          </p:cNvPr>
          <p:cNvPicPr>
            <a:picLocks noChangeAspect="1"/>
          </p:cNvPicPr>
          <p:nvPr/>
        </p:nvPicPr>
        <p:blipFill rotWithShape="1">
          <a:blip r:embed="rId2">
            <a:extLst>
              <a:ext uri="{28A0092B-C50C-407E-A947-70E740481C1C}">
                <a14:useLocalDpi xmlns:a14="http://schemas.microsoft.com/office/drawing/2010/main" val="0"/>
              </a:ext>
            </a:extLst>
          </a:blip>
          <a:srcRect t="10146"/>
          <a:stretch/>
        </p:blipFill>
        <p:spPr>
          <a:xfrm>
            <a:off x="152400" y="4114800"/>
            <a:ext cx="4197965" cy="2613927"/>
          </a:xfrm>
          <a:prstGeom prst="rect">
            <a:avLst/>
          </a:prstGeom>
        </p:spPr>
      </p:pic>
      <p:pic>
        <p:nvPicPr>
          <p:cNvPr id="6" name="Picture 5" descr="E:\Vanuatu\MSG\Meetings\SPC\msg_secretarriat.jpg">
            <a:extLst>
              <a:ext uri="{FF2B5EF4-FFF2-40B4-BE49-F238E27FC236}">
                <a16:creationId xmlns:a16="http://schemas.microsoft.com/office/drawing/2014/main" id="{17632D38-CC8C-4BCC-834B-358BD90DD7AC}"/>
              </a:ext>
            </a:extLst>
          </p:cNvPr>
          <p:cNvPicPr/>
          <p:nvPr/>
        </p:nvPicPr>
        <p:blipFill rotWithShape="1">
          <a:blip r:embed="rId3">
            <a:extLst>
              <a:ext uri="{28A0092B-C50C-407E-A947-70E740481C1C}">
                <a14:useLocalDpi xmlns:a14="http://schemas.microsoft.com/office/drawing/2010/main" val="0"/>
              </a:ext>
            </a:extLst>
          </a:blip>
          <a:srcRect t="16036"/>
          <a:stretch/>
        </p:blipFill>
        <p:spPr bwMode="auto">
          <a:xfrm>
            <a:off x="4793635" y="4114800"/>
            <a:ext cx="4197965" cy="2613927"/>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6DEDFC0C-FBB8-431A-B848-45B9047C72FA}"/>
              </a:ext>
            </a:extLst>
          </p:cNvPr>
          <p:cNvSpPr/>
          <p:nvPr/>
        </p:nvSpPr>
        <p:spPr>
          <a:xfrm>
            <a:off x="3352800" y="60960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Fiji</a:t>
            </a:r>
          </a:p>
        </p:txBody>
      </p:sp>
      <p:sp>
        <p:nvSpPr>
          <p:cNvPr id="7" name="Rectangle 6">
            <a:extLst>
              <a:ext uri="{FF2B5EF4-FFF2-40B4-BE49-F238E27FC236}">
                <a16:creationId xmlns:a16="http://schemas.microsoft.com/office/drawing/2014/main" id="{DACF225F-B3D5-41FB-9AB3-61669F101C45}"/>
              </a:ext>
            </a:extLst>
          </p:cNvPr>
          <p:cNvSpPr/>
          <p:nvPr/>
        </p:nvSpPr>
        <p:spPr>
          <a:xfrm>
            <a:off x="1295400" y="6112412"/>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FLNKS</a:t>
            </a:r>
          </a:p>
        </p:txBody>
      </p:sp>
      <p:sp>
        <p:nvSpPr>
          <p:cNvPr id="8" name="Rectangle 7">
            <a:extLst>
              <a:ext uri="{FF2B5EF4-FFF2-40B4-BE49-F238E27FC236}">
                <a16:creationId xmlns:a16="http://schemas.microsoft.com/office/drawing/2014/main" id="{C53FCBA1-A68C-4B2E-B7F6-9EC620D98F88}"/>
              </a:ext>
            </a:extLst>
          </p:cNvPr>
          <p:cNvSpPr/>
          <p:nvPr/>
        </p:nvSpPr>
        <p:spPr>
          <a:xfrm>
            <a:off x="1295400" y="4193701"/>
            <a:ext cx="609600" cy="28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PNG</a:t>
            </a:r>
          </a:p>
        </p:txBody>
      </p:sp>
      <p:sp>
        <p:nvSpPr>
          <p:cNvPr id="9" name="Rectangle 8">
            <a:extLst>
              <a:ext uri="{FF2B5EF4-FFF2-40B4-BE49-F238E27FC236}">
                <a16:creationId xmlns:a16="http://schemas.microsoft.com/office/drawing/2014/main" id="{3D6C502C-5CCF-4C2A-AE88-70039B5008C1}"/>
              </a:ext>
            </a:extLst>
          </p:cNvPr>
          <p:cNvSpPr/>
          <p:nvPr/>
        </p:nvSpPr>
        <p:spPr>
          <a:xfrm>
            <a:off x="3124786" y="5002872"/>
            <a:ext cx="1066800" cy="28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Vanuatu</a:t>
            </a:r>
          </a:p>
        </p:txBody>
      </p:sp>
      <p:sp>
        <p:nvSpPr>
          <p:cNvPr id="10" name="Rectangle 9">
            <a:extLst>
              <a:ext uri="{FF2B5EF4-FFF2-40B4-BE49-F238E27FC236}">
                <a16:creationId xmlns:a16="http://schemas.microsoft.com/office/drawing/2014/main" id="{C4D133DF-787E-443B-A4E2-337202B8D7D5}"/>
              </a:ext>
            </a:extLst>
          </p:cNvPr>
          <p:cNvSpPr/>
          <p:nvPr/>
        </p:nvSpPr>
        <p:spPr>
          <a:xfrm>
            <a:off x="2286000" y="4402919"/>
            <a:ext cx="1752600" cy="315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Solomon Islands</a:t>
            </a:r>
          </a:p>
        </p:txBody>
      </p:sp>
      <p:sp>
        <p:nvSpPr>
          <p:cNvPr id="11" name="Rectangle 10">
            <a:extLst>
              <a:ext uri="{FF2B5EF4-FFF2-40B4-BE49-F238E27FC236}">
                <a16:creationId xmlns:a16="http://schemas.microsoft.com/office/drawing/2014/main" id="{29759A75-1B1B-4B48-8E17-78FF64C3AF1D}"/>
              </a:ext>
            </a:extLst>
          </p:cNvPr>
          <p:cNvSpPr/>
          <p:nvPr/>
        </p:nvSpPr>
        <p:spPr>
          <a:xfrm>
            <a:off x="152400" y="6337295"/>
            <a:ext cx="1143000" cy="39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Australia</a:t>
            </a:r>
          </a:p>
        </p:txBody>
      </p:sp>
      <p:sp>
        <p:nvSpPr>
          <p:cNvPr id="12" name="Rectangle 11">
            <a:extLst>
              <a:ext uri="{FF2B5EF4-FFF2-40B4-BE49-F238E27FC236}">
                <a16:creationId xmlns:a16="http://schemas.microsoft.com/office/drawing/2014/main" id="{6FEC5EBB-F878-4766-AFF0-17F40B395A42}"/>
              </a:ext>
            </a:extLst>
          </p:cNvPr>
          <p:cNvSpPr/>
          <p:nvPr/>
        </p:nvSpPr>
        <p:spPr>
          <a:xfrm>
            <a:off x="6781800" y="4114800"/>
            <a:ext cx="2209800" cy="360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MSG Secretariat</a:t>
            </a:r>
          </a:p>
        </p:txBody>
      </p:sp>
      <p:pic>
        <p:nvPicPr>
          <p:cNvPr id="14" name="Picture 13" descr="MSG Logo.jpg">
            <a:extLst>
              <a:ext uri="{FF2B5EF4-FFF2-40B4-BE49-F238E27FC236}">
                <a16:creationId xmlns:a16="http://schemas.microsoft.com/office/drawing/2014/main" id="{CD09718C-4164-46F7-9818-B6CA194D1E53}"/>
              </a:ext>
            </a:extLst>
          </p:cNvPr>
          <p:cNvPicPr>
            <a:picLocks noChangeAspect="1"/>
          </p:cNvPicPr>
          <p:nvPr/>
        </p:nvPicPr>
        <p:blipFill>
          <a:blip r:embed="rId4" cstate="print"/>
          <a:stretch>
            <a:fillRect/>
          </a:stretch>
        </p:blipFill>
        <p:spPr>
          <a:xfrm>
            <a:off x="131298" y="201722"/>
            <a:ext cx="609600" cy="587022"/>
          </a:xfrm>
          <a:prstGeom prst="rect">
            <a:avLst/>
          </a:prstGeom>
        </p:spPr>
      </p:pic>
    </p:spTree>
    <p:extLst>
      <p:ext uri="{BB962C8B-B14F-4D97-AF65-F5344CB8AC3E}">
        <p14:creationId xmlns:p14="http://schemas.microsoft.com/office/powerpoint/2010/main" val="127704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 MSG Trade Agreement: A Snapshot</a:t>
            </a:r>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r>
              <a:rPr lang="en-US" b="1" dirty="0"/>
              <a:t>1993</a:t>
            </a:r>
            <a:r>
              <a:rPr lang="en-US" dirty="0"/>
              <a:t>: MSGTA1 in force; positive list approach</a:t>
            </a:r>
          </a:p>
          <a:p>
            <a:r>
              <a:rPr lang="en-US" dirty="0"/>
              <a:t>Rules of Origin distinguish MSG &amp; non-MSG goods</a:t>
            </a:r>
          </a:p>
          <a:p>
            <a:r>
              <a:rPr lang="en-US" b="1" dirty="0"/>
              <a:t>2005</a:t>
            </a:r>
            <a:r>
              <a:rPr lang="en-US" dirty="0"/>
              <a:t>: MSGTA2 signed; negative list approach</a:t>
            </a:r>
          </a:p>
          <a:p>
            <a:r>
              <a:rPr lang="en-US" dirty="0"/>
              <a:t>Vanuatu &amp; Fiji eliminated tariffs on all MSG goods</a:t>
            </a:r>
          </a:p>
          <a:p>
            <a:r>
              <a:rPr lang="en-US" dirty="0"/>
              <a:t>PNG &amp; Sol Is to eliminate remaining tariff lines by 2018</a:t>
            </a:r>
          </a:p>
          <a:p>
            <a:r>
              <a:rPr lang="en-US" b="1" dirty="0"/>
              <a:t>2013-16</a:t>
            </a:r>
            <a:r>
              <a:rPr lang="en-US" dirty="0"/>
              <a:t>: MSGTA3 negotiations to deepen integration through a comprehensive free trade area for MSG</a:t>
            </a:r>
          </a:p>
          <a:p>
            <a:r>
              <a:rPr lang="en-US" b="1" dirty="0">
                <a:solidFill>
                  <a:srgbClr val="FF0000"/>
                </a:solidFill>
              </a:rPr>
              <a:t>Melanesian Free Trade Agreement (MFTA) </a:t>
            </a:r>
          </a:p>
          <a:p>
            <a:pPr lvl="1">
              <a:buFont typeface="Wingdings" panose="05000000000000000000" pitchFamily="2" charset="2"/>
              <a:buChar char="Ø"/>
            </a:pPr>
            <a:r>
              <a:rPr lang="en-US" b="1" dirty="0">
                <a:solidFill>
                  <a:srgbClr val="FF0000"/>
                </a:solidFill>
              </a:rPr>
              <a:t>Signed: Sol Is (2016) &amp; Fiji (2017); Ratification ongoing</a:t>
            </a:r>
          </a:p>
          <a:p>
            <a:pPr lvl="1">
              <a:buFont typeface="Wingdings" panose="05000000000000000000" pitchFamily="2" charset="2"/>
              <a:buChar char="Ø"/>
            </a:pPr>
            <a:r>
              <a:rPr lang="en-US" b="1" dirty="0">
                <a:solidFill>
                  <a:srgbClr val="FF0000"/>
                </a:solidFill>
              </a:rPr>
              <a:t>PNG &amp; Vanuatu pending; MFTA implementation 2018???  </a:t>
            </a:r>
          </a:p>
          <a:p>
            <a:r>
              <a:rPr lang="en-US" b="1" dirty="0">
                <a:solidFill>
                  <a:srgbClr val="FF0000"/>
                </a:solidFill>
              </a:rPr>
              <a:t>WTO TFA: Fiji signed; PNG, Sol Is &amp; Vanuatu pending</a:t>
            </a:r>
          </a:p>
          <a:p>
            <a:endParaRPr lang="en-US" dirty="0"/>
          </a:p>
          <a:p>
            <a:endParaRPr lang="en-US" dirty="0"/>
          </a:p>
          <a:p>
            <a:pPr lvl="1"/>
            <a:endParaRPr lang="en-US" sz="2400" dirty="0"/>
          </a:p>
          <a:p>
            <a:pPr lvl="1"/>
            <a:endParaRPr lang="en-US" sz="2400" dirty="0"/>
          </a:p>
          <a:p>
            <a:endParaRPr lang="en-US" sz="2800" dirty="0"/>
          </a:p>
          <a:p>
            <a:endParaRPr lang="en-US" sz="2800" dirty="0"/>
          </a:p>
        </p:txBody>
      </p:sp>
      <p:pic>
        <p:nvPicPr>
          <p:cNvPr id="5" name="Picture 4" descr="MSG Logo.jpg"/>
          <p:cNvPicPr>
            <a:picLocks noChangeAspect="1"/>
          </p:cNvPicPr>
          <p:nvPr/>
        </p:nvPicPr>
        <p:blipFill>
          <a:blip r:embed="rId2" cstate="print"/>
          <a:stretch>
            <a:fillRect/>
          </a:stretch>
        </p:blipFill>
        <p:spPr>
          <a:xfrm>
            <a:off x="381000" y="304800"/>
            <a:ext cx="609600" cy="587022"/>
          </a:xfrm>
          <a:prstGeom prst="rect">
            <a:avLst/>
          </a:prstGeom>
        </p:spPr>
      </p:pic>
      <p:grpSp>
        <p:nvGrpSpPr>
          <p:cNvPr id="18" name="Group 17"/>
          <p:cNvGrpSpPr/>
          <p:nvPr/>
        </p:nvGrpSpPr>
        <p:grpSpPr>
          <a:xfrm>
            <a:off x="381000" y="6324600"/>
            <a:ext cx="8229600" cy="457200"/>
            <a:chOff x="381000" y="6324600"/>
            <a:chExt cx="8229600" cy="457200"/>
          </a:xfrm>
        </p:grpSpPr>
        <p:pic>
          <p:nvPicPr>
            <p:cNvPr id="13" name="Picture 12" descr="FIJI.jpg"/>
            <p:cNvPicPr>
              <a:picLocks noChangeAspect="1"/>
            </p:cNvPicPr>
            <p:nvPr/>
          </p:nvPicPr>
          <p:blipFill>
            <a:blip r:embed="rId3" cstate="print"/>
            <a:stretch>
              <a:fillRect/>
            </a:stretch>
          </p:blipFill>
          <p:spPr>
            <a:xfrm>
              <a:off x="381000" y="6324600"/>
              <a:ext cx="1057983" cy="457200"/>
            </a:xfrm>
            <a:prstGeom prst="rect">
              <a:avLst/>
            </a:prstGeom>
          </p:spPr>
        </p:pic>
        <p:pic>
          <p:nvPicPr>
            <p:cNvPr id="14" name="Picture 13" descr="PANG.jpg"/>
            <p:cNvPicPr>
              <a:picLocks noChangeAspect="1"/>
            </p:cNvPicPr>
            <p:nvPr/>
          </p:nvPicPr>
          <p:blipFill>
            <a:blip r:embed="rId4" cstate="print"/>
            <a:stretch>
              <a:fillRect/>
            </a:stretch>
          </p:blipFill>
          <p:spPr>
            <a:xfrm>
              <a:off x="4009001" y="6324600"/>
              <a:ext cx="1020199" cy="440872"/>
            </a:xfrm>
            <a:prstGeom prst="rect">
              <a:avLst/>
            </a:prstGeom>
          </p:spPr>
        </p:pic>
        <p:pic>
          <p:nvPicPr>
            <p:cNvPr id="15" name="Picture 14" descr="SOI.jpg"/>
            <p:cNvPicPr>
              <a:picLocks noChangeAspect="1"/>
            </p:cNvPicPr>
            <p:nvPr/>
          </p:nvPicPr>
          <p:blipFill>
            <a:blip r:embed="rId5" cstate="print"/>
            <a:stretch>
              <a:fillRect/>
            </a:stretch>
          </p:blipFill>
          <p:spPr>
            <a:xfrm>
              <a:off x="5761601" y="6324600"/>
              <a:ext cx="1020199" cy="440872"/>
            </a:xfrm>
            <a:prstGeom prst="rect">
              <a:avLst/>
            </a:prstGeom>
          </p:spPr>
        </p:pic>
        <p:pic>
          <p:nvPicPr>
            <p:cNvPr id="16" name="Picture 15" descr="vu.jpg"/>
            <p:cNvPicPr>
              <a:picLocks noChangeAspect="1"/>
            </p:cNvPicPr>
            <p:nvPr/>
          </p:nvPicPr>
          <p:blipFill>
            <a:blip r:embed="rId6" cstate="print"/>
            <a:stretch>
              <a:fillRect/>
            </a:stretch>
          </p:blipFill>
          <p:spPr>
            <a:xfrm>
              <a:off x="7590401" y="6324600"/>
              <a:ext cx="1020199" cy="441907"/>
            </a:xfrm>
            <a:prstGeom prst="rect">
              <a:avLst/>
            </a:prstGeom>
          </p:spPr>
        </p:pic>
        <p:pic>
          <p:nvPicPr>
            <p:cNvPr id="17" name="Picture 16" descr="new-caledonia-flagnew copy.jpg"/>
            <p:cNvPicPr>
              <a:picLocks noChangeAspect="1"/>
            </p:cNvPicPr>
            <p:nvPr/>
          </p:nvPicPr>
          <p:blipFill>
            <a:blip r:embed="rId7" cstate="print"/>
            <a:stretch>
              <a:fillRect/>
            </a:stretch>
          </p:blipFill>
          <p:spPr>
            <a:xfrm>
              <a:off x="2270771" y="6324600"/>
              <a:ext cx="1082029" cy="457200"/>
            </a:xfrm>
            <a:prstGeom prst="rect">
              <a:avLst/>
            </a:prstGeom>
          </p:spPr>
        </p:pic>
      </p:grpSp>
    </p:spTree>
    <p:extLst>
      <p:ext uri="{BB962C8B-B14F-4D97-AF65-F5344CB8AC3E}">
        <p14:creationId xmlns:p14="http://schemas.microsoft.com/office/powerpoint/2010/main" val="99341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 MSG Trade Facilitation Issues</a:t>
            </a:r>
          </a:p>
        </p:txBody>
      </p:sp>
      <p:sp>
        <p:nvSpPr>
          <p:cNvPr id="3" name="Content Placeholder 2"/>
          <p:cNvSpPr>
            <a:spLocks noGrp="1"/>
          </p:cNvSpPr>
          <p:nvPr>
            <p:ph idx="1"/>
          </p:nvPr>
        </p:nvSpPr>
        <p:spPr>
          <a:xfrm>
            <a:off x="457200" y="1417638"/>
            <a:ext cx="8229600" cy="4708525"/>
          </a:xfrm>
        </p:spPr>
        <p:txBody>
          <a:bodyPr>
            <a:normAutofit fontScale="85000" lnSpcReduction="10000"/>
          </a:bodyPr>
          <a:lstStyle/>
          <a:p>
            <a:r>
              <a:rPr lang="en-GB" dirty="0"/>
              <a:t>Generally inefficient: slow, complicated, user unfriendly procedures and systems</a:t>
            </a:r>
            <a:endParaRPr lang="en-US" dirty="0"/>
          </a:p>
          <a:p>
            <a:pPr lvl="0"/>
            <a:r>
              <a:rPr lang="en-GB" dirty="0"/>
              <a:t>Members modernising (Single Window &amp; ASYCUDA)</a:t>
            </a:r>
            <a:endParaRPr lang="en-US" dirty="0"/>
          </a:p>
          <a:p>
            <a:pPr lvl="0"/>
            <a:r>
              <a:rPr lang="en-GB" dirty="0"/>
              <a:t>Doing Business “Trading Across Borders” Rankings</a:t>
            </a:r>
            <a:endParaRPr lang="en-US" dirty="0"/>
          </a:p>
          <a:p>
            <a:pPr lvl="1"/>
            <a:r>
              <a:rPr lang="en-GB" dirty="0"/>
              <a:t>2013 (out of 185): </a:t>
            </a:r>
            <a:r>
              <a:rPr lang="en-GB" b="1" dirty="0">
                <a:solidFill>
                  <a:srgbClr val="0070C0"/>
                </a:solidFill>
              </a:rPr>
              <a:t>Fiji 111</a:t>
            </a:r>
            <a:r>
              <a:rPr lang="en-GB" dirty="0"/>
              <a:t>; PNG 120; </a:t>
            </a:r>
            <a:r>
              <a:rPr lang="en-GB" b="1" dirty="0">
                <a:solidFill>
                  <a:srgbClr val="FF0000"/>
                </a:solidFill>
              </a:rPr>
              <a:t>Sol Is 86</a:t>
            </a:r>
            <a:r>
              <a:rPr lang="en-GB" dirty="0"/>
              <a:t>; Vanuatu 132</a:t>
            </a:r>
            <a:endParaRPr lang="en-US" dirty="0"/>
          </a:p>
          <a:p>
            <a:pPr lvl="1"/>
            <a:r>
              <a:rPr lang="en-GB" dirty="0"/>
              <a:t>2018 (out of 190): </a:t>
            </a:r>
            <a:r>
              <a:rPr lang="en-GB" b="1" dirty="0">
                <a:solidFill>
                  <a:srgbClr val="0070C0"/>
                </a:solidFill>
              </a:rPr>
              <a:t>Fiji 75</a:t>
            </a:r>
            <a:r>
              <a:rPr lang="en-GB" dirty="0"/>
              <a:t>; PNG 137</a:t>
            </a:r>
            <a:r>
              <a:rPr lang="en-GB" dirty="0">
                <a:solidFill>
                  <a:srgbClr val="FF0000"/>
                </a:solidFill>
              </a:rPr>
              <a:t>; </a:t>
            </a:r>
            <a:r>
              <a:rPr lang="en-GB" b="1" dirty="0">
                <a:solidFill>
                  <a:srgbClr val="FF0000"/>
                </a:solidFill>
              </a:rPr>
              <a:t>Sol Is 156</a:t>
            </a:r>
            <a:r>
              <a:rPr lang="en-GB" dirty="0"/>
              <a:t>; Vanuatu 143</a:t>
            </a:r>
            <a:endParaRPr lang="en-US" dirty="0"/>
          </a:p>
          <a:p>
            <a:pPr lvl="0"/>
            <a:endParaRPr lang="en-GB" dirty="0"/>
          </a:p>
          <a:p>
            <a:pPr lvl="0"/>
            <a:r>
              <a:rPr lang="en-GB" dirty="0"/>
              <a:t>Must enhance efficiency to enable export-led growth and ultimately improve quality of life, as articulated in MSG 2038 Prosperity For All Plan &amp; Members’ NDS</a:t>
            </a:r>
            <a:endParaRPr lang="en-US" dirty="0"/>
          </a:p>
          <a:p>
            <a:pPr lvl="1">
              <a:buFont typeface="Wingdings" panose="05000000000000000000" pitchFamily="2" charset="2"/>
              <a:buChar char="Ø"/>
            </a:pPr>
            <a:r>
              <a:rPr lang="en-US" dirty="0"/>
              <a:t>MSG capacity building proposal to TradeCom</a:t>
            </a:r>
          </a:p>
          <a:p>
            <a:endParaRPr lang="en-US" dirty="0"/>
          </a:p>
          <a:p>
            <a:pPr marL="0" indent="0">
              <a:buNone/>
            </a:pPr>
            <a:endParaRPr lang="en-US" dirty="0"/>
          </a:p>
          <a:p>
            <a:endParaRPr lang="en-US" dirty="0"/>
          </a:p>
          <a:p>
            <a:endParaRPr lang="en-US" dirty="0"/>
          </a:p>
          <a:p>
            <a:pPr lvl="1"/>
            <a:endParaRPr lang="en-US" sz="2400" dirty="0"/>
          </a:p>
          <a:p>
            <a:pPr lvl="1"/>
            <a:endParaRPr lang="en-US" sz="2400" dirty="0"/>
          </a:p>
          <a:p>
            <a:endParaRPr lang="en-US" sz="2800" dirty="0"/>
          </a:p>
          <a:p>
            <a:endParaRPr lang="en-US" sz="2800" dirty="0"/>
          </a:p>
        </p:txBody>
      </p:sp>
      <p:pic>
        <p:nvPicPr>
          <p:cNvPr id="5" name="Picture 4" descr="MSG Logo.jpg"/>
          <p:cNvPicPr>
            <a:picLocks noChangeAspect="1"/>
          </p:cNvPicPr>
          <p:nvPr/>
        </p:nvPicPr>
        <p:blipFill>
          <a:blip r:embed="rId2" cstate="print"/>
          <a:stretch>
            <a:fillRect/>
          </a:stretch>
        </p:blipFill>
        <p:spPr>
          <a:xfrm>
            <a:off x="381000" y="304800"/>
            <a:ext cx="609600" cy="587022"/>
          </a:xfrm>
          <a:prstGeom prst="rect">
            <a:avLst/>
          </a:prstGeom>
        </p:spPr>
      </p:pic>
      <p:grpSp>
        <p:nvGrpSpPr>
          <p:cNvPr id="18" name="Group 17"/>
          <p:cNvGrpSpPr/>
          <p:nvPr/>
        </p:nvGrpSpPr>
        <p:grpSpPr>
          <a:xfrm>
            <a:off x="381000" y="6324600"/>
            <a:ext cx="8229600" cy="457200"/>
            <a:chOff x="381000" y="6324600"/>
            <a:chExt cx="8229600" cy="457200"/>
          </a:xfrm>
        </p:grpSpPr>
        <p:pic>
          <p:nvPicPr>
            <p:cNvPr id="13" name="Picture 12" descr="FIJI.jpg"/>
            <p:cNvPicPr>
              <a:picLocks noChangeAspect="1"/>
            </p:cNvPicPr>
            <p:nvPr/>
          </p:nvPicPr>
          <p:blipFill>
            <a:blip r:embed="rId3" cstate="print"/>
            <a:stretch>
              <a:fillRect/>
            </a:stretch>
          </p:blipFill>
          <p:spPr>
            <a:xfrm>
              <a:off x="381000" y="6324600"/>
              <a:ext cx="1057983" cy="457200"/>
            </a:xfrm>
            <a:prstGeom prst="rect">
              <a:avLst/>
            </a:prstGeom>
          </p:spPr>
        </p:pic>
        <p:pic>
          <p:nvPicPr>
            <p:cNvPr id="14" name="Picture 13" descr="PANG.jpg"/>
            <p:cNvPicPr>
              <a:picLocks noChangeAspect="1"/>
            </p:cNvPicPr>
            <p:nvPr/>
          </p:nvPicPr>
          <p:blipFill>
            <a:blip r:embed="rId4" cstate="print"/>
            <a:stretch>
              <a:fillRect/>
            </a:stretch>
          </p:blipFill>
          <p:spPr>
            <a:xfrm>
              <a:off x="4009001" y="6324600"/>
              <a:ext cx="1020199" cy="440872"/>
            </a:xfrm>
            <a:prstGeom prst="rect">
              <a:avLst/>
            </a:prstGeom>
          </p:spPr>
        </p:pic>
        <p:pic>
          <p:nvPicPr>
            <p:cNvPr id="15" name="Picture 14" descr="SOI.jpg"/>
            <p:cNvPicPr>
              <a:picLocks noChangeAspect="1"/>
            </p:cNvPicPr>
            <p:nvPr/>
          </p:nvPicPr>
          <p:blipFill>
            <a:blip r:embed="rId5" cstate="print"/>
            <a:stretch>
              <a:fillRect/>
            </a:stretch>
          </p:blipFill>
          <p:spPr>
            <a:xfrm>
              <a:off x="5761601" y="6324600"/>
              <a:ext cx="1020199" cy="440872"/>
            </a:xfrm>
            <a:prstGeom prst="rect">
              <a:avLst/>
            </a:prstGeom>
          </p:spPr>
        </p:pic>
        <p:pic>
          <p:nvPicPr>
            <p:cNvPr id="16" name="Picture 15" descr="vu.jpg"/>
            <p:cNvPicPr>
              <a:picLocks noChangeAspect="1"/>
            </p:cNvPicPr>
            <p:nvPr/>
          </p:nvPicPr>
          <p:blipFill>
            <a:blip r:embed="rId6" cstate="print"/>
            <a:stretch>
              <a:fillRect/>
            </a:stretch>
          </p:blipFill>
          <p:spPr>
            <a:xfrm>
              <a:off x="7590401" y="6324600"/>
              <a:ext cx="1020199" cy="441907"/>
            </a:xfrm>
            <a:prstGeom prst="rect">
              <a:avLst/>
            </a:prstGeom>
          </p:spPr>
        </p:pic>
        <p:pic>
          <p:nvPicPr>
            <p:cNvPr id="17" name="Picture 16" descr="new-caledonia-flagnew copy.jpg"/>
            <p:cNvPicPr>
              <a:picLocks noChangeAspect="1"/>
            </p:cNvPicPr>
            <p:nvPr/>
          </p:nvPicPr>
          <p:blipFill>
            <a:blip r:embed="rId7" cstate="print"/>
            <a:stretch>
              <a:fillRect/>
            </a:stretch>
          </p:blipFill>
          <p:spPr>
            <a:xfrm>
              <a:off x="2270771" y="6324600"/>
              <a:ext cx="1082029" cy="457200"/>
            </a:xfrm>
            <a:prstGeom prst="rect">
              <a:avLst/>
            </a:prstGeom>
          </p:spPr>
        </p:pic>
      </p:grpSp>
    </p:spTree>
    <p:extLst>
      <p:ext uri="{BB962C8B-B14F-4D97-AF65-F5344CB8AC3E}">
        <p14:creationId xmlns:p14="http://schemas.microsoft.com/office/powerpoint/2010/main" val="181351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Private Sector Perspectives</a:t>
            </a:r>
          </a:p>
        </p:txBody>
      </p:sp>
      <p:sp>
        <p:nvSpPr>
          <p:cNvPr id="3" name="Content Placeholder 2"/>
          <p:cNvSpPr>
            <a:spLocks noGrp="1"/>
          </p:cNvSpPr>
          <p:nvPr>
            <p:ph idx="1"/>
          </p:nvPr>
        </p:nvSpPr>
        <p:spPr>
          <a:xfrm>
            <a:off x="457200" y="1447800"/>
            <a:ext cx="8305800" cy="4662487"/>
          </a:xfrm>
        </p:spPr>
        <p:txBody>
          <a:bodyPr>
            <a:normAutofit fontScale="77500" lnSpcReduction="20000"/>
          </a:bodyPr>
          <a:lstStyle/>
          <a:p>
            <a:r>
              <a:rPr lang="en-US" dirty="0"/>
              <a:t>General aversion: “Benefits for some and not for all”</a:t>
            </a:r>
          </a:p>
          <a:p>
            <a:pPr lvl="0"/>
            <a:r>
              <a:rPr lang="en-US" dirty="0"/>
              <a:t>Lack of awareness of Trade Facilitation themes &amp; reforms</a:t>
            </a:r>
          </a:p>
          <a:p>
            <a:pPr lvl="0"/>
            <a:r>
              <a:rPr lang="en-US" dirty="0"/>
              <a:t>Lack of MSGTA trade data for business planning</a:t>
            </a:r>
          </a:p>
          <a:p>
            <a:pPr lvl="0"/>
            <a:r>
              <a:rPr lang="en-US" dirty="0"/>
              <a:t>Shipping costs translates to High Cost of Doing Business</a:t>
            </a:r>
          </a:p>
          <a:p>
            <a:pPr lvl="0"/>
            <a:r>
              <a:rPr lang="en-US" dirty="0"/>
              <a:t>Unilateral policy shifts without consultations: duty &amp; visa fee exemption vs. (unannounced) imposition</a:t>
            </a:r>
          </a:p>
          <a:p>
            <a:pPr lvl="0"/>
            <a:r>
              <a:rPr lang="en-US" dirty="0"/>
              <a:t>Disconnects: Govt/Private Sector; Intra-Govt; Intra-Private Sector &amp; </a:t>
            </a:r>
            <a:r>
              <a:rPr lang="en-US" u="sng" dirty="0"/>
              <a:t>Minister/Border Official</a:t>
            </a:r>
          </a:p>
          <a:p>
            <a:pPr lvl="0"/>
            <a:r>
              <a:rPr lang="en-US" dirty="0"/>
              <a:t>2017 Fiji/PNG Business Council AGM: Noted 50% drop in trade due to “food biosecurity” issues between Fiji &amp; PNG</a:t>
            </a:r>
          </a:p>
          <a:p>
            <a:pPr lvl="0"/>
            <a:r>
              <a:rPr lang="en-US" dirty="0"/>
              <a:t>Costly infrastructure deficiencies (Ports/Roads connectivity)</a:t>
            </a:r>
          </a:p>
        </p:txBody>
      </p:sp>
      <p:pic>
        <p:nvPicPr>
          <p:cNvPr id="4" name="Picture 3" descr="MSG Logo.jpg"/>
          <p:cNvPicPr>
            <a:picLocks noChangeAspect="1"/>
          </p:cNvPicPr>
          <p:nvPr/>
        </p:nvPicPr>
        <p:blipFill>
          <a:blip r:embed="rId2" cstate="print"/>
          <a:stretch>
            <a:fillRect/>
          </a:stretch>
        </p:blipFill>
        <p:spPr>
          <a:xfrm>
            <a:off x="152400" y="228600"/>
            <a:ext cx="609600" cy="587022"/>
          </a:xfrm>
          <a:prstGeom prst="rect">
            <a:avLst/>
          </a:prstGeom>
        </p:spPr>
      </p:pic>
      <p:grpSp>
        <p:nvGrpSpPr>
          <p:cNvPr id="11" name="Group 10"/>
          <p:cNvGrpSpPr/>
          <p:nvPr/>
        </p:nvGrpSpPr>
        <p:grpSpPr>
          <a:xfrm>
            <a:off x="381000" y="6324600"/>
            <a:ext cx="8229600" cy="457200"/>
            <a:chOff x="381000" y="6324600"/>
            <a:chExt cx="8229600" cy="457200"/>
          </a:xfrm>
        </p:grpSpPr>
        <p:pic>
          <p:nvPicPr>
            <p:cNvPr id="12" name="Picture 11" descr="FIJI.jpg"/>
            <p:cNvPicPr>
              <a:picLocks noChangeAspect="1"/>
            </p:cNvPicPr>
            <p:nvPr/>
          </p:nvPicPr>
          <p:blipFill>
            <a:blip r:embed="rId3" cstate="print"/>
            <a:stretch>
              <a:fillRect/>
            </a:stretch>
          </p:blipFill>
          <p:spPr>
            <a:xfrm>
              <a:off x="381000" y="6324600"/>
              <a:ext cx="1057983" cy="457200"/>
            </a:xfrm>
            <a:prstGeom prst="rect">
              <a:avLst/>
            </a:prstGeom>
          </p:spPr>
        </p:pic>
        <p:pic>
          <p:nvPicPr>
            <p:cNvPr id="13" name="Picture 12" descr="PANG.jpg"/>
            <p:cNvPicPr>
              <a:picLocks noChangeAspect="1"/>
            </p:cNvPicPr>
            <p:nvPr/>
          </p:nvPicPr>
          <p:blipFill>
            <a:blip r:embed="rId4" cstate="print"/>
            <a:stretch>
              <a:fillRect/>
            </a:stretch>
          </p:blipFill>
          <p:spPr>
            <a:xfrm>
              <a:off x="4009001" y="6324600"/>
              <a:ext cx="1020199" cy="440872"/>
            </a:xfrm>
            <a:prstGeom prst="rect">
              <a:avLst/>
            </a:prstGeom>
          </p:spPr>
        </p:pic>
        <p:pic>
          <p:nvPicPr>
            <p:cNvPr id="14" name="Picture 13" descr="SOI.jpg"/>
            <p:cNvPicPr>
              <a:picLocks noChangeAspect="1"/>
            </p:cNvPicPr>
            <p:nvPr/>
          </p:nvPicPr>
          <p:blipFill>
            <a:blip r:embed="rId5" cstate="print"/>
            <a:stretch>
              <a:fillRect/>
            </a:stretch>
          </p:blipFill>
          <p:spPr>
            <a:xfrm>
              <a:off x="5761601" y="6324600"/>
              <a:ext cx="1020199" cy="440872"/>
            </a:xfrm>
            <a:prstGeom prst="rect">
              <a:avLst/>
            </a:prstGeom>
          </p:spPr>
        </p:pic>
        <p:pic>
          <p:nvPicPr>
            <p:cNvPr id="15" name="Picture 14" descr="vu.jpg"/>
            <p:cNvPicPr>
              <a:picLocks noChangeAspect="1"/>
            </p:cNvPicPr>
            <p:nvPr/>
          </p:nvPicPr>
          <p:blipFill>
            <a:blip r:embed="rId6" cstate="print"/>
            <a:stretch>
              <a:fillRect/>
            </a:stretch>
          </p:blipFill>
          <p:spPr>
            <a:xfrm>
              <a:off x="7590401" y="6324600"/>
              <a:ext cx="1020199" cy="441907"/>
            </a:xfrm>
            <a:prstGeom prst="rect">
              <a:avLst/>
            </a:prstGeom>
          </p:spPr>
        </p:pic>
        <p:pic>
          <p:nvPicPr>
            <p:cNvPr id="16" name="Picture 15" descr="new-caledonia-flagnew copy.jpg"/>
            <p:cNvPicPr>
              <a:picLocks noChangeAspect="1"/>
            </p:cNvPicPr>
            <p:nvPr/>
          </p:nvPicPr>
          <p:blipFill>
            <a:blip r:embed="rId7" cstate="print"/>
            <a:stretch>
              <a:fillRect/>
            </a:stretch>
          </p:blipFill>
          <p:spPr>
            <a:xfrm>
              <a:off x="2270771" y="6324600"/>
              <a:ext cx="1082029" cy="457200"/>
            </a:xfrm>
            <a:prstGeom prst="rect">
              <a:avLst/>
            </a:prstGeom>
          </p:spPr>
        </p:pic>
      </p:grpSp>
    </p:spTree>
    <p:extLst>
      <p:ext uri="{BB962C8B-B14F-4D97-AF65-F5344CB8AC3E}">
        <p14:creationId xmlns:p14="http://schemas.microsoft.com/office/powerpoint/2010/main" val="116119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Port Vila Harbour, Vanuatu</a:t>
            </a:r>
          </a:p>
        </p:txBody>
      </p:sp>
      <p:pic>
        <p:nvPicPr>
          <p:cNvPr id="4" name="Picture 3" descr="MSG Logo.jpg"/>
          <p:cNvPicPr>
            <a:picLocks noChangeAspect="1"/>
          </p:cNvPicPr>
          <p:nvPr/>
        </p:nvPicPr>
        <p:blipFill>
          <a:blip r:embed="rId3" cstate="print"/>
          <a:stretch>
            <a:fillRect/>
          </a:stretch>
        </p:blipFill>
        <p:spPr>
          <a:xfrm>
            <a:off x="152400" y="228600"/>
            <a:ext cx="609600" cy="587022"/>
          </a:xfrm>
          <a:prstGeom prst="rect">
            <a:avLst/>
          </a:prstGeom>
        </p:spPr>
      </p:pic>
      <p:grpSp>
        <p:nvGrpSpPr>
          <p:cNvPr id="11" name="Group 10"/>
          <p:cNvGrpSpPr/>
          <p:nvPr/>
        </p:nvGrpSpPr>
        <p:grpSpPr>
          <a:xfrm>
            <a:off x="381000" y="6324600"/>
            <a:ext cx="8229600" cy="457200"/>
            <a:chOff x="381000" y="6324600"/>
            <a:chExt cx="8229600" cy="457200"/>
          </a:xfrm>
        </p:grpSpPr>
        <p:pic>
          <p:nvPicPr>
            <p:cNvPr id="12" name="Picture 11" descr="FIJI.jpg"/>
            <p:cNvPicPr>
              <a:picLocks noChangeAspect="1"/>
            </p:cNvPicPr>
            <p:nvPr/>
          </p:nvPicPr>
          <p:blipFill>
            <a:blip r:embed="rId4" cstate="print"/>
            <a:stretch>
              <a:fillRect/>
            </a:stretch>
          </p:blipFill>
          <p:spPr>
            <a:xfrm>
              <a:off x="381000" y="6324600"/>
              <a:ext cx="1057983" cy="457200"/>
            </a:xfrm>
            <a:prstGeom prst="rect">
              <a:avLst/>
            </a:prstGeom>
          </p:spPr>
        </p:pic>
        <p:pic>
          <p:nvPicPr>
            <p:cNvPr id="13" name="Picture 12" descr="PANG.jpg"/>
            <p:cNvPicPr>
              <a:picLocks noChangeAspect="1"/>
            </p:cNvPicPr>
            <p:nvPr/>
          </p:nvPicPr>
          <p:blipFill>
            <a:blip r:embed="rId5" cstate="print"/>
            <a:stretch>
              <a:fillRect/>
            </a:stretch>
          </p:blipFill>
          <p:spPr>
            <a:xfrm>
              <a:off x="4009001" y="6324600"/>
              <a:ext cx="1020199" cy="440872"/>
            </a:xfrm>
            <a:prstGeom prst="rect">
              <a:avLst/>
            </a:prstGeom>
          </p:spPr>
        </p:pic>
        <p:pic>
          <p:nvPicPr>
            <p:cNvPr id="14" name="Picture 13" descr="SOI.jpg"/>
            <p:cNvPicPr>
              <a:picLocks noChangeAspect="1"/>
            </p:cNvPicPr>
            <p:nvPr/>
          </p:nvPicPr>
          <p:blipFill>
            <a:blip r:embed="rId6" cstate="print"/>
            <a:stretch>
              <a:fillRect/>
            </a:stretch>
          </p:blipFill>
          <p:spPr>
            <a:xfrm>
              <a:off x="5761601" y="6324600"/>
              <a:ext cx="1020199" cy="440872"/>
            </a:xfrm>
            <a:prstGeom prst="rect">
              <a:avLst/>
            </a:prstGeom>
          </p:spPr>
        </p:pic>
        <p:pic>
          <p:nvPicPr>
            <p:cNvPr id="15" name="Picture 14" descr="vu.jpg"/>
            <p:cNvPicPr>
              <a:picLocks noChangeAspect="1"/>
            </p:cNvPicPr>
            <p:nvPr/>
          </p:nvPicPr>
          <p:blipFill>
            <a:blip r:embed="rId7" cstate="print"/>
            <a:stretch>
              <a:fillRect/>
            </a:stretch>
          </p:blipFill>
          <p:spPr>
            <a:xfrm>
              <a:off x="7590401" y="6324600"/>
              <a:ext cx="1020199" cy="441907"/>
            </a:xfrm>
            <a:prstGeom prst="rect">
              <a:avLst/>
            </a:prstGeom>
          </p:spPr>
        </p:pic>
        <p:pic>
          <p:nvPicPr>
            <p:cNvPr id="16" name="Picture 15" descr="new-caledonia-flagnew copy.jpg"/>
            <p:cNvPicPr>
              <a:picLocks noChangeAspect="1"/>
            </p:cNvPicPr>
            <p:nvPr/>
          </p:nvPicPr>
          <p:blipFill>
            <a:blip r:embed="rId8" cstate="print"/>
            <a:stretch>
              <a:fillRect/>
            </a:stretch>
          </p:blipFill>
          <p:spPr>
            <a:xfrm>
              <a:off x="2270771" y="6324600"/>
              <a:ext cx="1082029" cy="457200"/>
            </a:xfrm>
            <a:prstGeom prst="rect">
              <a:avLst/>
            </a:prstGeom>
          </p:spPr>
        </p:pic>
      </p:grpSp>
      <p:pic>
        <p:nvPicPr>
          <p:cNvPr id="17" name="Picture 2" descr="C:\Users\h.sanday\Pictures\2014-12-19 MSG Christmas Dinner\IMG_0006 (6).JPG">
            <a:extLst>
              <a:ext uri="{FF2B5EF4-FFF2-40B4-BE49-F238E27FC236}">
                <a16:creationId xmlns:a16="http://schemas.microsoft.com/office/drawing/2014/main" id="{53428B09-766C-4BB6-9445-BBD1975A6501}"/>
              </a:ext>
            </a:extLst>
          </p:cNvPr>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1181100" y="1463676"/>
            <a:ext cx="6781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6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Delainavesi Bridge, Suva, Fiji</a:t>
            </a:r>
          </a:p>
        </p:txBody>
      </p:sp>
      <p:pic>
        <p:nvPicPr>
          <p:cNvPr id="4" name="Picture 3" descr="MSG Logo.jpg"/>
          <p:cNvPicPr>
            <a:picLocks noChangeAspect="1"/>
          </p:cNvPicPr>
          <p:nvPr/>
        </p:nvPicPr>
        <p:blipFill>
          <a:blip r:embed="rId3" cstate="print"/>
          <a:stretch>
            <a:fillRect/>
          </a:stretch>
        </p:blipFill>
        <p:spPr>
          <a:xfrm>
            <a:off x="152400" y="228600"/>
            <a:ext cx="609600" cy="587022"/>
          </a:xfrm>
          <a:prstGeom prst="rect">
            <a:avLst/>
          </a:prstGeom>
        </p:spPr>
      </p:pic>
      <p:grpSp>
        <p:nvGrpSpPr>
          <p:cNvPr id="11" name="Group 10"/>
          <p:cNvGrpSpPr/>
          <p:nvPr/>
        </p:nvGrpSpPr>
        <p:grpSpPr>
          <a:xfrm>
            <a:off x="381000" y="6324600"/>
            <a:ext cx="8229600" cy="457200"/>
            <a:chOff x="381000" y="6324600"/>
            <a:chExt cx="8229600" cy="457200"/>
          </a:xfrm>
        </p:grpSpPr>
        <p:pic>
          <p:nvPicPr>
            <p:cNvPr id="12" name="Picture 11" descr="FIJI.jpg"/>
            <p:cNvPicPr>
              <a:picLocks noChangeAspect="1"/>
            </p:cNvPicPr>
            <p:nvPr/>
          </p:nvPicPr>
          <p:blipFill>
            <a:blip r:embed="rId4" cstate="print"/>
            <a:stretch>
              <a:fillRect/>
            </a:stretch>
          </p:blipFill>
          <p:spPr>
            <a:xfrm>
              <a:off x="381000" y="6324600"/>
              <a:ext cx="1057983" cy="457200"/>
            </a:xfrm>
            <a:prstGeom prst="rect">
              <a:avLst/>
            </a:prstGeom>
          </p:spPr>
        </p:pic>
        <p:pic>
          <p:nvPicPr>
            <p:cNvPr id="13" name="Picture 12" descr="PANG.jpg"/>
            <p:cNvPicPr>
              <a:picLocks noChangeAspect="1"/>
            </p:cNvPicPr>
            <p:nvPr/>
          </p:nvPicPr>
          <p:blipFill>
            <a:blip r:embed="rId5" cstate="print"/>
            <a:stretch>
              <a:fillRect/>
            </a:stretch>
          </p:blipFill>
          <p:spPr>
            <a:xfrm>
              <a:off x="4009001" y="6324600"/>
              <a:ext cx="1020199" cy="440872"/>
            </a:xfrm>
            <a:prstGeom prst="rect">
              <a:avLst/>
            </a:prstGeom>
          </p:spPr>
        </p:pic>
        <p:pic>
          <p:nvPicPr>
            <p:cNvPr id="14" name="Picture 13" descr="SOI.jpg"/>
            <p:cNvPicPr>
              <a:picLocks noChangeAspect="1"/>
            </p:cNvPicPr>
            <p:nvPr/>
          </p:nvPicPr>
          <p:blipFill>
            <a:blip r:embed="rId6" cstate="print"/>
            <a:stretch>
              <a:fillRect/>
            </a:stretch>
          </p:blipFill>
          <p:spPr>
            <a:xfrm>
              <a:off x="5761601" y="6324600"/>
              <a:ext cx="1020199" cy="440872"/>
            </a:xfrm>
            <a:prstGeom prst="rect">
              <a:avLst/>
            </a:prstGeom>
          </p:spPr>
        </p:pic>
        <p:pic>
          <p:nvPicPr>
            <p:cNvPr id="15" name="Picture 14" descr="vu.jpg"/>
            <p:cNvPicPr>
              <a:picLocks noChangeAspect="1"/>
            </p:cNvPicPr>
            <p:nvPr/>
          </p:nvPicPr>
          <p:blipFill>
            <a:blip r:embed="rId7" cstate="print"/>
            <a:stretch>
              <a:fillRect/>
            </a:stretch>
          </p:blipFill>
          <p:spPr>
            <a:xfrm>
              <a:off x="7590401" y="6324600"/>
              <a:ext cx="1020199" cy="441907"/>
            </a:xfrm>
            <a:prstGeom prst="rect">
              <a:avLst/>
            </a:prstGeom>
          </p:spPr>
        </p:pic>
        <p:pic>
          <p:nvPicPr>
            <p:cNvPr id="16" name="Picture 15" descr="new-caledonia-flagnew copy.jpg"/>
            <p:cNvPicPr>
              <a:picLocks noChangeAspect="1"/>
            </p:cNvPicPr>
            <p:nvPr/>
          </p:nvPicPr>
          <p:blipFill>
            <a:blip r:embed="rId8" cstate="print"/>
            <a:stretch>
              <a:fillRect/>
            </a:stretch>
          </p:blipFill>
          <p:spPr>
            <a:xfrm>
              <a:off x="2270771" y="6324600"/>
              <a:ext cx="1082029" cy="457200"/>
            </a:xfrm>
            <a:prstGeom prst="rect">
              <a:avLst/>
            </a:prstGeom>
          </p:spPr>
        </p:pic>
      </p:grpSp>
      <p:pic>
        <p:nvPicPr>
          <p:cNvPr id="18" name="Content Placeholder 17" descr="Pacific Cement  Exports Not  Feasible  With Bridge Weight  Restrictions">
            <a:extLst>
              <a:ext uri="{FF2B5EF4-FFF2-40B4-BE49-F238E27FC236}">
                <a16:creationId xmlns:a16="http://schemas.microsoft.com/office/drawing/2014/main" id="{8706C795-A159-45E8-8E97-957615E51E1F}"/>
              </a:ext>
            </a:extLst>
          </p:cNvPr>
          <p:cNvPicPr>
            <a:picLocks noGrp="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762000" y="1600200"/>
            <a:ext cx="7543800" cy="4122383"/>
          </a:xfrm>
          <a:prstGeom prst="rect">
            <a:avLst/>
          </a:prstGeom>
          <a:noFill/>
          <a:ln>
            <a:noFill/>
          </a:ln>
        </p:spPr>
      </p:pic>
    </p:spTree>
    <p:extLst>
      <p:ext uri="{BB962C8B-B14F-4D97-AF65-F5344CB8AC3E}">
        <p14:creationId xmlns:p14="http://schemas.microsoft.com/office/powerpoint/2010/main" val="334776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1036638"/>
          </a:xfrm>
        </p:spPr>
        <p:txBody>
          <a:bodyPr>
            <a:noAutofit/>
          </a:bodyPr>
          <a:lstStyle/>
          <a:p>
            <a:r>
              <a:rPr lang="en-US" sz="3600" b="1" dirty="0"/>
              <a:t>The Way Forward</a:t>
            </a:r>
          </a:p>
        </p:txBody>
      </p:sp>
      <p:sp>
        <p:nvSpPr>
          <p:cNvPr id="3" name="Content Placeholder 2"/>
          <p:cNvSpPr>
            <a:spLocks noGrp="1"/>
          </p:cNvSpPr>
          <p:nvPr>
            <p:ph idx="1"/>
          </p:nvPr>
        </p:nvSpPr>
        <p:spPr>
          <a:xfrm>
            <a:off x="381000" y="1417638"/>
            <a:ext cx="8382000" cy="4708525"/>
          </a:xfrm>
        </p:spPr>
        <p:txBody>
          <a:bodyPr>
            <a:normAutofit fontScale="77500" lnSpcReduction="20000"/>
          </a:bodyPr>
          <a:lstStyle/>
          <a:p>
            <a:pPr lvl="0"/>
            <a:r>
              <a:rPr lang="en-GB" b="1" dirty="0"/>
              <a:t>(Current) </a:t>
            </a:r>
            <a:r>
              <a:rPr lang="en-GB" b="1" dirty="0" err="1"/>
              <a:t>TradeCom</a:t>
            </a:r>
            <a:r>
              <a:rPr lang="en-GB" b="1" dirty="0"/>
              <a:t> II Programme Capacity Building Project</a:t>
            </a:r>
          </a:p>
          <a:p>
            <a:pPr lvl="1">
              <a:buFont typeface="Wingdings" panose="05000000000000000000" pitchFamily="2" charset="2"/>
              <a:buChar char="Ø"/>
            </a:pPr>
            <a:r>
              <a:rPr lang="en-GB" b="1" dirty="0"/>
              <a:t>Dimension 1:  </a:t>
            </a:r>
            <a:r>
              <a:rPr lang="en-GB" dirty="0"/>
              <a:t>Strengthening MSG Secretariat’s Trade Division to effectively monitor intra-regional and international trade flows</a:t>
            </a:r>
          </a:p>
          <a:p>
            <a:pPr lvl="1">
              <a:buFont typeface="Wingdings" panose="05000000000000000000" pitchFamily="2" charset="2"/>
              <a:buChar char="Ø"/>
            </a:pPr>
            <a:r>
              <a:rPr lang="en-GB" b="1" dirty="0"/>
              <a:t>Dimension 2:</a:t>
            </a:r>
            <a:r>
              <a:rPr lang="en-GB" dirty="0"/>
              <a:t> Identifying air and shipping connectivity bottlenecks and recommending suitable Trade Facilitation improvements</a:t>
            </a:r>
          </a:p>
          <a:p>
            <a:pPr lvl="1">
              <a:buFont typeface="Wingdings" panose="05000000000000000000" pitchFamily="2" charset="2"/>
              <a:buChar char="Ø"/>
            </a:pPr>
            <a:r>
              <a:rPr lang="en-GB" b="1" dirty="0"/>
              <a:t>Dimension 3:  </a:t>
            </a:r>
            <a:r>
              <a:rPr lang="en-GB" dirty="0"/>
              <a:t>Improving access to trade-related tools and information</a:t>
            </a:r>
          </a:p>
          <a:p>
            <a:r>
              <a:rPr lang="en-US" dirty="0"/>
              <a:t>Validation Workshop in Port Vila on 15 Mar 2018</a:t>
            </a:r>
          </a:p>
          <a:p>
            <a:r>
              <a:rPr lang="en-US" dirty="0"/>
              <a:t>Training &amp; 4 proposals (1 IOM-approved &amp; 1 joint with PIFS)</a:t>
            </a:r>
          </a:p>
          <a:p>
            <a:endParaRPr lang="en-US" dirty="0"/>
          </a:p>
          <a:p>
            <a:r>
              <a:rPr lang="en-US" dirty="0"/>
              <a:t>Customs &amp; Biosecurity Issues: OCO, EDF11, Single Window</a:t>
            </a:r>
          </a:p>
          <a:p>
            <a:r>
              <a:rPr lang="en-US" dirty="0"/>
              <a:t>Trade Agreement Data Issues: MSG/SPC/PIFS/OCO Regional Trade Statistics Workshop in Suva on 26 Feb-02 Mar 2018</a:t>
            </a:r>
          </a:p>
          <a:p>
            <a:endParaRPr lang="en-US" dirty="0"/>
          </a:p>
          <a:p>
            <a:endParaRPr lang="en-US" dirty="0"/>
          </a:p>
          <a:p>
            <a:pPr lvl="0"/>
            <a:endParaRPr lang="en-US" dirty="0"/>
          </a:p>
          <a:p>
            <a:endParaRPr lang="en-GB" dirty="0"/>
          </a:p>
          <a:p>
            <a:endParaRPr lang="en-GB" dirty="0"/>
          </a:p>
          <a:p>
            <a:endParaRPr lang="en-GB" dirty="0"/>
          </a:p>
          <a:p>
            <a:endParaRPr lang="en-US" dirty="0"/>
          </a:p>
          <a:p>
            <a:pPr marL="0" indent="0">
              <a:buNone/>
            </a:pPr>
            <a:endParaRPr lang="en-US" dirty="0"/>
          </a:p>
          <a:p>
            <a:endParaRPr lang="en-US" dirty="0"/>
          </a:p>
          <a:p>
            <a:pPr lvl="1"/>
            <a:endParaRPr lang="en-US" sz="2400" dirty="0"/>
          </a:p>
          <a:p>
            <a:pPr lvl="1"/>
            <a:endParaRPr lang="en-US" sz="2400" dirty="0"/>
          </a:p>
          <a:p>
            <a:endParaRPr lang="en-US" sz="2800" dirty="0"/>
          </a:p>
          <a:p>
            <a:endParaRPr lang="en-US" sz="2800" dirty="0"/>
          </a:p>
        </p:txBody>
      </p:sp>
      <p:pic>
        <p:nvPicPr>
          <p:cNvPr id="5" name="Picture 4" descr="MSG Logo.jpg"/>
          <p:cNvPicPr>
            <a:picLocks noChangeAspect="1"/>
          </p:cNvPicPr>
          <p:nvPr/>
        </p:nvPicPr>
        <p:blipFill>
          <a:blip r:embed="rId2" cstate="print"/>
          <a:stretch>
            <a:fillRect/>
          </a:stretch>
        </p:blipFill>
        <p:spPr>
          <a:xfrm>
            <a:off x="76200" y="94957"/>
            <a:ext cx="609600" cy="685800"/>
          </a:xfrm>
          <a:prstGeom prst="rect">
            <a:avLst/>
          </a:prstGeom>
        </p:spPr>
      </p:pic>
      <p:grpSp>
        <p:nvGrpSpPr>
          <p:cNvPr id="18" name="Group 17"/>
          <p:cNvGrpSpPr/>
          <p:nvPr/>
        </p:nvGrpSpPr>
        <p:grpSpPr>
          <a:xfrm>
            <a:off x="381000" y="6324600"/>
            <a:ext cx="8229600" cy="457200"/>
            <a:chOff x="381000" y="6324600"/>
            <a:chExt cx="8229600" cy="457200"/>
          </a:xfrm>
        </p:grpSpPr>
        <p:pic>
          <p:nvPicPr>
            <p:cNvPr id="13" name="Picture 12" descr="FIJI.jpg"/>
            <p:cNvPicPr>
              <a:picLocks noChangeAspect="1"/>
            </p:cNvPicPr>
            <p:nvPr/>
          </p:nvPicPr>
          <p:blipFill>
            <a:blip r:embed="rId3" cstate="print"/>
            <a:stretch>
              <a:fillRect/>
            </a:stretch>
          </p:blipFill>
          <p:spPr>
            <a:xfrm>
              <a:off x="381000" y="6324600"/>
              <a:ext cx="1057983" cy="457200"/>
            </a:xfrm>
            <a:prstGeom prst="rect">
              <a:avLst/>
            </a:prstGeom>
          </p:spPr>
        </p:pic>
        <p:pic>
          <p:nvPicPr>
            <p:cNvPr id="14" name="Picture 13" descr="PANG.jpg"/>
            <p:cNvPicPr>
              <a:picLocks noChangeAspect="1"/>
            </p:cNvPicPr>
            <p:nvPr/>
          </p:nvPicPr>
          <p:blipFill>
            <a:blip r:embed="rId4" cstate="print"/>
            <a:stretch>
              <a:fillRect/>
            </a:stretch>
          </p:blipFill>
          <p:spPr>
            <a:xfrm>
              <a:off x="4009001" y="6324600"/>
              <a:ext cx="1020199" cy="440872"/>
            </a:xfrm>
            <a:prstGeom prst="rect">
              <a:avLst/>
            </a:prstGeom>
          </p:spPr>
        </p:pic>
        <p:pic>
          <p:nvPicPr>
            <p:cNvPr id="15" name="Picture 14" descr="SOI.jpg"/>
            <p:cNvPicPr>
              <a:picLocks noChangeAspect="1"/>
            </p:cNvPicPr>
            <p:nvPr/>
          </p:nvPicPr>
          <p:blipFill>
            <a:blip r:embed="rId5" cstate="print"/>
            <a:stretch>
              <a:fillRect/>
            </a:stretch>
          </p:blipFill>
          <p:spPr>
            <a:xfrm>
              <a:off x="5761601" y="6324600"/>
              <a:ext cx="1020199" cy="440872"/>
            </a:xfrm>
            <a:prstGeom prst="rect">
              <a:avLst/>
            </a:prstGeom>
          </p:spPr>
        </p:pic>
        <p:pic>
          <p:nvPicPr>
            <p:cNvPr id="16" name="Picture 15" descr="vu.jpg"/>
            <p:cNvPicPr>
              <a:picLocks noChangeAspect="1"/>
            </p:cNvPicPr>
            <p:nvPr/>
          </p:nvPicPr>
          <p:blipFill>
            <a:blip r:embed="rId6" cstate="print"/>
            <a:stretch>
              <a:fillRect/>
            </a:stretch>
          </p:blipFill>
          <p:spPr>
            <a:xfrm>
              <a:off x="7590401" y="6324600"/>
              <a:ext cx="1020199" cy="441907"/>
            </a:xfrm>
            <a:prstGeom prst="rect">
              <a:avLst/>
            </a:prstGeom>
          </p:spPr>
        </p:pic>
        <p:pic>
          <p:nvPicPr>
            <p:cNvPr id="17" name="Picture 16" descr="new-caledonia-flagnew copy.jpg"/>
            <p:cNvPicPr>
              <a:picLocks noChangeAspect="1"/>
            </p:cNvPicPr>
            <p:nvPr/>
          </p:nvPicPr>
          <p:blipFill>
            <a:blip r:embed="rId7" cstate="print"/>
            <a:stretch>
              <a:fillRect/>
            </a:stretch>
          </p:blipFill>
          <p:spPr>
            <a:xfrm>
              <a:off x="2270771" y="6324600"/>
              <a:ext cx="1082029" cy="457200"/>
            </a:xfrm>
            <a:prstGeom prst="rect">
              <a:avLst/>
            </a:prstGeom>
          </p:spPr>
        </p:pic>
      </p:grpSp>
    </p:spTree>
    <p:extLst>
      <p:ext uri="{BB962C8B-B14F-4D97-AF65-F5344CB8AC3E}">
        <p14:creationId xmlns:p14="http://schemas.microsoft.com/office/powerpoint/2010/main" val="150479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p>
        </p:txBody>
      </p:sp>
      <p:sp>
        <p:nvSpPr>
          <p:cNvPr id="3" name="Content Placeholder 2"/>
          <p:cNvSpPr>
            <a:spLocks noGrp="1"/>
          </p:cNvSpPr>
          <p:nvPr>
            <p:ph idx="1"/>
          </p:nvPr>
        </p:nvSpPr>
        <p:spPr>
          <a:xfrm>
            <a:off x="457200" y="1463676"/>
            <a:ext cx="8229600" cy="4662487"/>
          </a:xfrm>
        </p:spPr>
        <p:txBody>
          <a:bodyPr>
            <a:normAutofit/>
          </a:bodyPr>
          <a:lstStyle/>
          <a:p>
            <a:pPr marL="0" indent="0" algn="ctr">
              <a:buNone/>
            </a:pPr>
            <a:r>
              <a:rPr lang="en-US" sz="4400" b="1" dirty="0"/>
              <a:t>Vinaka </a:t>
            </a:r>
            <a:r>
              <a:rPr lang="en-US" sz="4400" b="1" dirty="0" err="1"/>
              <a:t>vakalevu</a:t>
            </a:r>
            <a:endParaRPr lang="en-US" sz="4400" b="1" dirty="0"/>
          </a:p>
          <a:p>
            <a:pPr marL="0" indent="0" algn="ctr">
              <a:buNone/>
            </a:pPr>
            <a:r>
              <a:rPr lang="en-US" sz="4400" b="1" dirty="0"/>
              <a:t>Tank </a:t>
            </a:r>
            <a:r>
              <a:rPr lang="en-US" sz="4400" b="1" dirty="0" err="1"/>
              <a:t>tu</a:t>
            </a:r>
            <a:r>
              <a:rPr lang="en-US" sz="4400" b="1" dirty="0"/>
              <a:t> mas</a:t>
            </a:r>
          </a:p>
          <a:p>
            <a:pPr marL="0" indent="0" algn="ctr">
              <a:buNone/>
            </a:pPr>
            <a:r>
              <a:rPr lang="en-US" sz="4400" b="1" dirty="0"/>
              <a:t>Tank </a:t>
            </a:r>
            <a:r>
              <a:rPr lang="en-US" sz="4400" b="1" dirty="0" err="1"/>
              <a:t>yu</a:t>
            </a:r>
            <a:r>
              <a:rPr lang="en-US" sz="4400" b="1" dirty="0"/>
              <a:t> </a:t>
            </a:r>
            <a:r>
              <a:rPr lang="en-US" sz="4400" b="1" dirty="0" err="1"/>
              <a:t>tru</a:t>
            </a:r>
            <a:endParaRPr lang="en-US" sz="4400" b="1" dirty="0"/>
          </a:p>
          <a:p>
            <a:pPr marL="0" indent="0" algn="ctr">
              <a:buNone/>
            </a:pPr>
            <a:r>
              <a:rPr lang="en-US" sz="4400" b="1" dirty="0" err="1"/>
              <a:t>Oleti</a:t>
            </a:r>
            <a:endParaRPr lang="en-US" sz="4400" b="1" dirty="0"/>
          </a:p>
          <a:p>
            <a:pPr marL="0" indent="0" algn="ctr">
              <a:buNone/>
            </a:pPr>
            <a:r>
              <a:rPr lang="en-US" sz="4400" b="1" dirty="0"/>
              <a:t>Thank you &amp; Merci</a:t>
            </a:r>
          </a:p>
        </p:txBody>
      </p:sp>
      <p:pic>
        <p:nvPicPr>
          <p:cNvPr id="4" name="Picture 3" descr="MSG Logo.jpg"/>
          <p:cNvPicPr>
            <a:picLocks noChangeAspect="1"/>
          </p:cNvPicPr>
          <p:nvPr/>
        </p:nvPicPr>
        <p:blipFill>
          <a:blip r:embed="rId2" cstate="print"/>
          <a:stretch>
            <a:fillRect/>
          </a:stretch>
        </p:blipFill>
        <p:spPr>
          <a:xfrm>
            <a:off x="152400" y="228600"/>
            <a:ext cx="609600" cy="587022"/>
          </a:xfrm>
          <a:prstGeom prst="rect">
            <a:avLst/>
          </a:prstGeom>
        </p:spPr>
      </p:pic>
      <p:grpSp>
        <p:nvGrpSpPr>
          <p:cNvPr id="11" name="Group 10"/>
          <p:cNvGrpSpPr/>
          <p:nvPr/>
        </p:nvGrpSpPr>
        <p:grpSpPr>
          <a:xfrm>
            <a:off x="381000" y="6324600"/>
            <a:ext cx="8229600" cy="457200"/>
            <a:chOff x="381000" y="6324600"/>
            <a:chExt cx="8229600" cy="457200"/>
          </a:xfrm>
        </p:grpSpPr>
        <p:pic>
          <p:nvPicPr>
            <p:cNvPr id="12" name="Picture 11" descr="FIJI.jpg"/>
            <p:cNvPicPr>
              <a:picLocks noChangeAspect="1"/>
            </p:cNvPicPr>
            <p:nvPr/>
          </p:nvPicPr>
          <p:blipFill>
            <a:blip r:embed="rId3" cstate="print"/>
            <a:stretch>
              <a:fillRect/>
            </a:stretch>
          </p:blipFill>
          <p:spPr>
            <a:xfrm>
              <a:off x="381000" y="6324600"/>
              <a:ext cx="1057983" cy="457200"/>
            </a:xfrm>
            <a:prstGeom prst="rect">
              <a:avLst/>
            </a:prstGeom>
          </p:spPr>
        </p:pic>
        <p:pic>
          <p:nvPicPr>
            <p:cNvPr id="13" name="Picture 12" descr="PANG.jpg"/>
            <p:cNvPicPr>
              <a:picLocks noChangeAspect="1"/>
            </p:cNvPicPr>
            <p:nvPr/>
          </p:nvPicPr>
          <p:blipFill>
            <a:blip r:embed="rId4" cstate="print"/>
            <a:stretch>
              <a:fillRect/>
            </a:stretch>
          </p:blipFill>
          <p:spPr>
            <a:xfrm>
              <a:off x="4009001" y="6324600"/>
              <a:ext cx="1020199" cy="440872"/>
            </a:xfrm>
            <a:prstGeom prst="rect">
              <a:avLst/>
            </a:prstGeom>
          </p:spPr>
        </p:pic>
        <p:pic>
          <p:nvPicPr>
            <p:cNvPr id="14" name="Picture 13" descr="SOI.jpg"/>
            <p:cNvPicPr>
              <a:picLocks noChangeAspect="1"/>
            </p:cNvPicPr>
            <p:nvPr/>
          </p:nvPicPr>
          <p:blipFill>
            <a:blip r:embed="rId5" cstate="print"/>
            <a:stretch>
              <a:fillRect/>
            </a:stretch>
          </p:blipFill>
          <p:spPr>
            <a:xfrm>
              <a:off x="5761601" y="6324600"/>
              <a:ext cx="1020199" cy="440872"/>
            </a:xfrm>
            <a:prstGeom prst="rect">
              <a:avLst/>
            </a:prstGeom>
          </p:spPr>
        </p:pic>
        <p:pic>
          <p:nvPicPr>
            <p:cNvPr id="15" name="Picture 14" descr="vu.jpg"/>
            <p:cNvPicPr>
              <a:picLocks noChangeAspect="1"/>
            </p:cNvPicPr>
            <p:nvPr/>
          </p:nvPicPr>
          <p:blipFill>
            <a:blip r:embed="rId6" cstate="print"/>
            <a:stretch>
              <a:fillRect/>
            </a:stretch>
          </p:blipFill>
          <p:spPr>
            <a:xfrm>
              <a:off x="7590401" y="6324600"/>
              <a:ext cx="1020199" cy="441907"/>
            </a:xfrm>
            <a:prstGeom prst="rect">
              <a:avLst/>
            </a:prstGeom>
          </p:spPr>
        </p:pic>
        <p:pic>
          <p:nvPicPr>
            <p:cNvPr id="16" name="Picture 15" descr="new-caledonia-flagnew copy.jpg"/>
            <p:cNvPicPr>
              <a:picLocks noChangeAspect="1"/>
            </p:cNvPicPr>
            <p:nvPr/>
          </p:nvPicPr>
          <p:blipFill>
            <a:blip r:embed="rId7" cstate="print"/>
            <a:stretch>
              <a:fillRect/>
            </a:stretch>
          </p:blipFill>
          <p:spPr>
            <a:xfrm>
              <a:off x="2270771" y="6324600"/>
              <a:ext cx="1082029" cy="457200"/>
            </a:xfrm>
            <a:prstGeom prst="rect">
              <a:avLst/>
            </a:prstGeom>
          </p:spPr>
        </p:pic>
      </p:grpSp>
    </p:spTree>
    <p:extLst>
      <p:ext uri="{BB962C8B-B14F-4D97-AF65-F5344CB8AC3E}">
        <p14:creationId xmlns:p14="http://schemas.microsoft.com/office/powerpoint/2010/main" val="204750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4998</TotalTime>
  <Words>711</Words>
  <Application>Microsoft Office PowerPoint</Application>
  <PresentationFormat>On-screen Show (4:3)</PresentationFormat>
  <Paragraphs>86</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     Efficiency of MSG Trade Facilitation Services  TradeCom II Building ACP Trade Capacity: Knowledge Sharing on Trade and Investment “Good Practices”  Henry Sanday (h.sanday@msg.int), Trade and Investment Adviser Brussels, Belgium 20-21 February 2018</vt:lpstr>
      <vt:lpstr>Melanesian Spearhead Group (MSG)</vt:lpstr>
      <vt:lpstr> MSG Trade Agreement: A Snapshot</vt:lpstr>
      <vt:lpstr> MSG Trade Facilitation Issues</vt:lpstr>
      <vt:lpstr>Private Sector Perspectives</vt:lpstr>
      <vt:lpstr>Port Vila Harbour, Vanuatu</vt:lpstr>
      <vt:lpstr>Delainavesi Bridge, Suva, Fiji</vt:lpstr>
      <vt:lpstr>The Way Forward</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FORMED POLICE UNIT</dc:title>
  <dc:creator>ICT01</dc:creator>
  <cp:lastModifiedBy>Henry Sanday</cp:lastModifiedBy>
  <cp:revision>264</cp:revision>
  <cp:lastPrinted>2016-12-08T07:15:00Z</cp:lastPrinted>
  <dcterms:created xsi:type="dcterms:W3CDTF">2014-12-07T20:32:10Z</dcterms:created>
  <dcterms:modified xsi:type="dcterms:W3CDTF">2018-02-20T11:46:23Z</dcterms:modified>
</cp:coreProperties>
</file>